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00" r:id="rId3"/>
    <p:sldId id="296" r:id="rId4"/>
    <p:sldId id="293" r:id="rId5"/>
    <p:sldId id="309" r:id="rId6"/>
    <p:sldId id="308" r:id="rId7"/>
    <p:sldId id="294" r:id="rId8"/>
    <p:sldId id="310" r:id="rId9"/>
    <p:sldId id="303" r:id="rId10"/>
    <p:sldId id="305" r:id="rId11"/>
  </p:sldIdLst>
  <p:sldSz cx="9144000" cy="6858000" type="screen4x3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T" initials="D" lastIdx="1" clrIdx="0">
    <p:extLst>
      <p:ext uri="{19B8F6BF-5375-455C-9EA6-DF929625EA0E}">
        <p15:presenceInfo xmlns:p15="http://schemas.microsoft.com/office/powerpoint/2012/main" userId="S-1-5-21-2410127524-1981306963-3248858734-1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D5D"/>
    <a:srgbClr val="FF66FF"/>
    <a:srgbClr val="62C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3" d="100"/>
          <a:sy n="93" d="100"/>
        </p:scale>
        <p:origin x="10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614" cy="501946"/>
          </a:xfrm>
          <a:prstGeom prst="rect">
            <a:avLst/>
          </a:prstGeom>
        </p:spPr>
        <p:txBody>
          <a:bodyPr vert="horz" lIns="89143" tIns="44571" rIns="89143" bIns="4457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11" y="1"/>
            <a:ext cx="2984613" cy="501946"/>
          </a:xfrm>
          <a:prstGeom prst="rect">
            <a:avLst/>
          </a:prstGeom>
        </p:spPr>
        <p:txBody>
          <a:bodyPr vert="horz" lIns="89143" tIns="44571" rIns="89143" bIns="44571" rtlCol="0"/>
          <a:lstStyle>
            <a:lvl1pPr algn="r">
              <a:defRPr sz="1200"/>
            </a:lvl1pPr>
          </a:lstStyle>
          <a:p>
            <a:fld id="{77EDB89E-A9AB-4A13-BBC6-C787F4E92BD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43" tIns="44571" rIns="89143" bIns="4457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9586" y="4822100"/>
            <a:ext cx="5510530" cy="3944081"/>
          </a:xfrm>
          <a:prstGeom prst="rect">
            <a:avLst/>
          </a:prstGeom>
        </p:spPr>
        <p:txBody>
          <a:bodyPr vert="horz" lIns="89143" tIns="44571" rIns="89143" bIns="44571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516767"/>
            <a:ext cx="2984614" cy="501946"/>
          </a:xfrm>
          <a:prstGeom prst="rect">
            <a:avLst/>
          </a:prstGeom>
        </p:spPr>
        <p:txBody>
          <a:bodyPr vert="horz" lIns="89143" tIns="44571" rIns="89143" bIns="4457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11" y="9516767"/>
            <a:ext cx="2984613" cy="501946"/>
          </a:xfrm>
          <a:prstGeom prst="rect">
            <a:avLst/>
          </a:prstGeom>
        </p:spPr>
        <p:txBody>
          <a:bodyPr vert="horz" lIns="89143" tIns="44571" rIns="89143" bIns="44571" rtlCol="0" anchor="b"/>
          <a:lstStyle>
            <a:lvl1pPr algn="r">
              <a:defRPr sz="1200"/>
            </a:lvl1pPr>
          </a:lstStyle>
          <a:p>
            <a:fld id="{813CF438-45E5-42A6-B595-AE5FBA799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35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50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22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72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5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63"/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99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5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63">
                <a:solidFill>
                  <a:schemeClr val="tx1"/>
                </a:solidFill>
              </a:defRPr>
            </a:lvl1pPr>
            <a:lvl2pPr marL="430997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1993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3pPr>
            <a:lvl4pPr marL="129299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398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49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597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69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7971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67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218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88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14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50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016"/>
            </a:lvl1pPr>
            <a:lvl2pPr>
              <a:defRPr sz="2639"/>
            </a:lvl2pPr>
            <a:lvl3pPr>
              <a:defRPr sz="2263"/>
            </a:lvl3pPr>
            <a:lvl4pPr>
              <a:defRPr sz="1886"/>
            </a:lvl4pPr>
            <a:lvl5pPr>
              <a:defRPr sz="1886"/>
            </a:lvl5pPr>
            <a:lvl6pPr>
              <a:defRPr sz="1886"/>
            </a:lvl6pPr>
            <a:lvl7pPr>
              <a:defRPr sz="1886"/>
            </a:lvl7pPr>
            <a:lvl8pPr>
              <a:defRPr sz="1886"/>
            </a:lvl8pPr>
            <a:lvl9pPr>
              <a:defRPr sz="1886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6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14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016"/>
            </a:lvl1pPr>
            <a:lvl2pPr marL="430997" indent="0">
              <a:buNone/>
              <a:defRPr sz="2639"/>
            </a:lvl2pPr>
            <a:lvl3pPr marL="861993" indent="0">
              <a:buNone/>
              <a:defRPr sz="2263"/>
            </a:lvl3pPr>
            <a:lvl4pPr marL="1292990" indent="0">
              <a:buNone/>
              <a:defRPr sz="1886"/>
            </a:lvl4pPr>
            <a:lvl5pPr marL="1723986" indent="0">
              <a:buNone/>
              <a:defRPr sz="1886"/>
            </a:lvl5pPr>
            <a:lvl6pPr marL="2154983" indent="0">
              <a:buNone/>
              <a:defRPr sz="1886"/>
            </a:lvl6pPr>
            <a:lvl7pPr marL="2585979" indent="0">
              <a:buNone/>
              <a:defRPr sz="1886"/>
            </a:lvl7pPr>
            <a:lvl8pPr marL="3016975" indent="0">
              <a:buNone/>
              <a:defRPr sz="1886"/>
            </a:lvl8pPr>
            <a:lvl9pPr marL="3447971" indent="0">
              <a:buNone/>
              <a:defRPr sz="1886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95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3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5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20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10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06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97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91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99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49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D511-55B8-475F-94F0-55B0D22772E6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2C0FB-8DCB-45C5-A357-961E87428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44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81995"/>
            <a:fld id="{D754B603-DB92-4A4E-800C-825EEDF3F96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19/11/2024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81995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81995"/>
            <a:fld id="{2C2FE19A-0848-417C-9F83-E66D3C049A5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81995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0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498" indent="-215498" algn="l" defTabSz="861993" rtl="0" eaLnBrk="1" latinLnBrk="0" hangingPunct="1">
        <a:lnSpc>
          <a:spcPct val="90000"/>
        </a:lnSpc>
        <a:spcBef>
          <a:spcPts val="942"/>
        </a:spcBef>
        <a:buFont typeface="Arial" panose="020B0604020202020204" pitchFamily="34" charset="0"/>
        <a:buChar char="•"/>
        <a:defRPr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64649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-douaisis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secretariat@santedouaisis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856564"/>
            <a:ext cx="3487287" cy="1350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99917"/>
            <a:ext cx="9144000" cy="2538503"/>
          </a:xfrm>
          <a:prstGeom prst="rect">
            <a:avLst/>
          </a:prstGeo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300" b="1" dirty="0" smtClean="0">
                <a:latin typeface="Century Gothic" panose="020B0502020202020204" pitchFamily="34" charset="0"/>
              </a:rPr>
              <a:t>Programme </a:t>
            </a:r>
          </a:p>
          <a:p>
            <a:pPr algn="ctr"/>
            <a:r>
              <a:rPr lang="fr-FR" sz="3300" b="1" dirty="0" smtClean="0">
                <a:latin typeface="Century Gothic" panose="020B0502020202020204" pitchFamily="34" charset="0"/>
              </a:rPr>
              <a:t>D’éducation </a:t>
            </a:r>
            <a:r>
              <a:rPr lang="fr-FR" sz="3300" b="1" dirty="0">
                <a:latin typeface="Century Gothic" panose="020B0502020202020204" pitchFamily="34" charset="0"/>
              </a:rPr>
              <a:t>thérapeutique </a:t>
            </a:r>
            <a:endParaRPr lang="fr-FR" sz="33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3300" b="1" dirty="0" smtClean="0">
                <a:latin typeface="Century Gothic" panose="020B0502020202020204" pitchFamily="34" charset="0"/>
              </a:rPr>
              <a:t>à </a:t>
            </a:r>
            <a:r>
              <a:rPr lang="fr-FR" sz="3300" b="1" dirty="0">
                <a:latin typeface="Century Gothic" panose="020B0502020202020204" pitchFamily="34" charset="0"/>
              </a:rPr>
              <a:t>destination </a:t>
            </a:r>
            <a:r>
              <a:rPr lang="fr-FR" sz="3300" b="1" dirty="0" smtClean="0">
                <a:latin typeface="Century Gothic" panose="020B0502020202020204" pitchFamily="34" charset="0"/>
              </a:rPr>
              <a:t>d’adultes </a:t>
            </a:r>
          </a:p>
          <a:p>
            <a:pPr algn="ctr"/>
            <a:r>
              <a:rPr lang="fr-FR" sz="3300" b="1" dirty="0" smtClean="0">
                <a:latin typeface="Century Gothic" panose="020B0502020202020204" pitchFamily="34" charset="0"/>
              </a:rPr>
              <a:t>diabétiques de type II et / ou en situation d’Obésit</a:t>
            </a:r>
            <a:r>
              <a:rPr lang="fr-FR" sz="3300" b="1" dirty="0">
                <a:latin typeface="Century Gothic" panose="020B0502020202020204" pitchFamily="34" charset="0"/>
              </a:rPr>
              <a:t>é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8820" y="530120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299, rue Saint Sulpice Bâtiment de l’Arsenal 2</a:t>
            </a:r>
            <a:r>
              <a:rPr lang="fr-FR" sz="1200" baseline="300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ème</a:t>
            </a:r>
            <a:r>
              <a:rPr lang="fr-FR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étage -  59500 DOUAI</a:t>
            </a:r>
            <a:endParaRPr lang="fr-FR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Tél : 03 27 97 97 97 - Fax 03 27 91 71 98</a:t>
            </a:r>
            <a:endParaRPr lang="fr-FR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u="sng" dirty="0">
                <a:solidFill>
                  <a:srgbClr val="0563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www.sante-douaisis.fr</a:t>
            </a:r>
            <a:r>
              <a:rPr lang="fr-FR" sz="1200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/ </a:t>
            </a:r>
            <a:r>
              <a:rPr lang="fr-FR" sz="1200" u="sng" dirty="0">
                <a:solidFill>
                  <a:srgbClr val="0563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secretariat@santedouaisis.fr</a:t>
            </a:r>
            <a:endParaRPr lang="fr-FR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Association loi 1901 -  N° SIRET : 50294649400023</a:t>
            </a:r>
            <a:endParaRPr lang="fr-FR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354" y="5589240"/>
            <a:ext cx="1763789" cy="10697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80807"/>
            <a:ext cx="3035300" cy="96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7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0" y="2882"/>
            <a:ext cx="9144000" cy="600164"/>
          </a:xfrm>
          <a:prstGeom prst="rect">
            <a:avLst/>
          </a:prstGeo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sz="3300"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Objectif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603046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Bienvenue </a:t>
            </a:r>
            <a:r>
              <a:rPr lang="fr-FR" sz="3200" b="1" dirty="0"/>
              <a:t>dans </a:t>
            </a:r>
            <a:r>
              <a:rPr lang="fr-FR" sz="3200" b="1" dirty="0" smtClean="0"/>
              <a:t>votre </a:t>
            </a:r>
            <a:r>
              <a:rPr lang="fr-FR" sz="3200" b="1" dirty="0"/>
              <a:t>programme d'éducation thérapeutique du patient !</a:t>
            </a:r>
          </a:p>
          <a:p>
            <a:endParaRPr lang="fr-FR" dirty="0" smtClean="0"/>
          </a:p>
          <a:p>
            <a:r>
              <a:rPr lang="fr-FR" b="1" u="sng" dirty="0" smtClean="0"/>
              <a:t>Notre </a:t>
            </a:r>
            <a:r>
              <a:rPr lang="fr-FR" b="1" u="sng" dirty="0"/>
              <a:t>objectif</a:t>
            </a:r>
            <a:r>
              <a:rPr lang="fr-FR" b="1" dirty="0"/>
              <a:t> : Acquérir </a:t>
            </a:r>
            <a:r>
              <a:rPr lang="fr-FR" b="1" dirty="0" smtClean="0"/>
              <a:t>des compétences. </a:t>
            </a:r>
            <a:r>
              <a:rPr lang="fr-FR" i="1" dirty="0" smtClean="0"/>
              <a:t>Ça veut dire quoi ?</a:t>
            </a:r>
            <a:endParaRPr lang="fr-FR" i="1" dirty="0"/>
          </a:p>
          <a:p>
            <a:r>
              <a:rPr lang="fr-FR" dirty="0" smtClean="0"/>
              <a:t>Avoir un ensemble de </a:t>
            </a:r>
            <a:r>
              <a:rPr lang="fr-FR" dirty="0"/>
              <a:t>savoirs, </a:t>
            </a:r>
            <a:r>
              <a:rPr lang="fr-FR" dirty="0" smtClean="0"/>
              <a:t>savoir-être</a:t>
            </a:r>
            <a:r>
              <a:rPr lang="fr-FR" dirty="0"/>
              <a:t>, </a:t>
            </a:r>
            <a:r>
              <a:rPr lang="fr-FR" dirty="0" smtClean="0"/>
              <a:t>savoir-faire </a:t>
            </a:r>
            <a:r>
              <a:rPr lang="fr-FR" dirty="0"/>
              <a:t>et </a:t>
            </a:r>
            <a:r>
              <a:rPr lang="fr-FR" dirty="0" smtClean="0"/>
              <a:t>savoir-devenir utiles dans </a:t>
            </a:r>
            <a:r>
              <a:rPr lang="fr-FR" dirty="0"/>
              <a:t>votre vie </a:t>
            </a:r>
            <a:r>
              <a:rPr lang="fr-FR" dirty="0" smtClean="0"/>
              <a:t>quotidienne pour :</a:t>
            </a:r>
            <a:endParaRPr lang="fr-FR" b="1" dirty="0" smtClean="0"/>
          </a:p>
          <a:p>
            <a:endParaRPr lang="fr-FR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b="1" dirty="0"/>
              <a:t>Prévenir les complications </a:t>
            </a:r>
            <a:r>
              <a:rPr lang="fr-FR" b="1" dirty="0" smtClean="0"/>
              <a:t>en lien avec le diabète de type II et/ou l’obésité:</a:t>
            </a:r>
            <a:r>
              <a:rPr lang="fr-FR" dirty="0" smtClean="0"/>
              <a:t> </a:t>
            </a:r>
            <a:r>
              <a:rPr lang="fr-FR" dirty="0"/>
              <a:t>Nous vous donnerons les outils </a:t>
            </a:r>
            <a:r>
              <a:rPr lang="fr-FR" dirty="0" smtClean="0"/>
              <a:t>pour </a:t>
            </a:r>
            <a:r>
              <a:rPr lang="fr-FR" dirty="0"/>
              <a:t>comprendre et éviter les risques associés à </a:t>
            </a:r>
            <a:r>
              <a:rPr lang="fr-FR" dirty="0" smtClean="0"/>
              <a:t>votre diabète.</a:t>
            </a:r>
          </a:p>
          <a:p>
            <a:endParaRPr lang="fr-F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b="1" dirty="0"/>
              <a:t>Adopter des changements durables pour une meilleure qualité de vie :</a:t>
            </a:r>
            <a:r>
              <a:rPr lang="fr-FR" dirty="0"/>
              <a:t> Nous vous guiderons </a:t>
            </a:r>
            <a:r>
              <a:rPr lang="fr-FR" dirty="0" smtClean="0"/>
              <a:t>pour développer </a:t>
            </a:r>
            <a:r>
              <a:rPr lang="fr-FR" dirty="0"/>
              <a:t>des habitudes de </a:t>
            </a:r>
            <a:r>
              <a:rPr lang="fr-FR" dirty="0" smtClean="0"/>
              <a:t>vie tenables qui </a:t>
            </a:r>
            <a:r>
              <a:rPr lang="fr-FR" dirty="0"/>
              <a:t>amélioreront votre bien-être général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 algn="ctr"/>
            <a:r>
              <a:rPr lang="fr-FR" b="1" dirty="0"/>
              <a:t>Prêt à commencer cette aventure vers une vie plus épanouissante ?</a:t>
            </a:r>
          </a:p>
          <a:p>
            <a:pPr algn="ctr"/>
            <a:r>
              <a:rPr lang="fr-FR" i="1" dirty="0" smtClean="0"/>
              <a:t>Préparez-vous </a:t>
            </a:r>
            <a:r>
              <a:rPr lang="fr-FR" i="1" dirty="0"/>
              <a:t>à découvrir vos propres ressources et à libérer </a:t>
            </a:r>
            <a:r>
              <a:rPr lang="fr-FR" i="1" dirty="0" smtClean="0"/>
              <a:t>votre </a:t>
            </a:r>
            <a:r>
              <a:rPr lang="fr-FR" i="1" dirty="0"/>
              <a:t>potentiel </a:t>
            </a:r>
            <a:r>
              <a:rPr lang="fr-FR" i="1" dirty="0" smtClean="0"/>
              <a:t>!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744724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ccolade fermante 8"/>
          <p:cNvSpPr/>
          <p:nvPr/>
        </p:nvSpPr>
        <p:spPr>
          <a:xfrm rot="16200000" flipV="1">
            <a:off x="4399494" y="1548115"/>
            <a:ext cx="324107" cy="4589789"/>
          </a:xfrm>
          <a:prstGeom prst="rightBrace">
            <a:avLst>
              <a:gd name="adj1" fmla="val 8333"/>
              <a:gd name="adj2" fmla="val 5052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51520" y="764704"/>
            <a:ext cx="8640960" cy="8925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 </a:t>
            </a:r>
            <a:r>
              <a:rPr lang="fr-FR" dirty="0"/>
              <a:t>temps </a:t>
            </a:r>
            <a:r>
              <a:rPr lang="fr-FR" dirty="0" smtClean="0"/>
              <a:t>au secrétariat : </a:t>
            </a:r>
            <a:r>
              <a:rPr lang="fr-FR" dirty="0"/>
              <a:t>Présentation du programme pour </a:t>
            </a:r>
            <a:r>
              <a:rPr lang="fr-FR" b="1" dirty="0"/>
              <a:t>valider votre engagement</a:t>
            </a:r>
            <a:r>
              <a:rPr lang="fr-FR" dirty="0"/>
              <a:t> </a:t>
            </a:r>
            <a:r>
              <a:rPr lang="fr-FR" b="1" dirty="0"/>
              <a:t>et votre disponibilité pour le mois suivant votre bilan initial</a:t>
            </a:r>
          </a:p>
          <a:p>
            <a:r>
              <a:rPr lang="fr-FR" sz="1600" b="1" dirty="0"/>
              <a:t>Exemple : votre rendez-vous a lieu le 07/05, vous démarrerez le programme pour juin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34473" y="1990581"/>
            <a:ext cx="86409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temps : </a:t>
            </a:r>
            <a:r>
              <a:rPr lang="fr-FR" b="1" dirty="0" smtClean="0"/>
              <a:t>Bilan </a:t>
            </a:r>
            <a:r>
              <a:rPr lang="fr-FR" b="1" dirty="0"/>
              <a:t>initial individuel (</a:t>
            </a:r>
            <a:r>
              <a:rPr lang="fr-FR" b="1" dirty="0" smtClean="0"/>
              <a:t>1h) </a:t>
            </a:r>
            <a:r>
              <a:rPr lang="fr-FR" dirty="0" smtClean="0"/>
              <a:t>avec </a:t>
            </a:r>
            <a:r>
              <a:rPr lang="fr-FR" dirty="0"/>
              <a:t>la diététicienne pour </a:t>
            </a:r>
            <a:r>
              <a:rPr lang="fr-FR" dirty="0" smtClean="0"/>
              <a:t>comprendre </a:t>
            </a:r>
            <a:r>
              <a:rPr lang="fr-FR" dirty="0"/>
              <a:t>vos </a:t>
            </a:r>
            <a:r>
              <a:rPr lang="fr-FR" dirty="0" smtClean="0"/>
              <a:t>besoins, vos objectifs </a:t>
            </a:r>
            <a:r>
              <a:rPr lang="fr-FR" dirty="0"/>
              <a:t>et personnaliser votre calendrier selon les ateliers choisis.</a:t>
            </a:r>
            <a:endParaRPr lang="fr-FR" dirty="0" smtClean="0"/>
          </a:p>
        </p:txBody>
      </p:sp>
      <p:cxnSp>
        <p:nvCxnSpPr>
          <p:cNvPr id="14" name="Connecteur droit avec flèche 13"/>
          <p:cNvCxnSpPr>
            <a:stCxn id="11" idx="2"/>
          </p:cNvCxnSpPr>
          <p:nvPr/>
        </p:nvCxnSpPr>
        <p:spPr>
          <a:xfrm>
            <a:off x="4572000" y="1657256"/>
            <a:ext cx="0" cy="259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Zone de texte 2"/>
          <p:cNvSpPr txBox="1"/>
          <p:nvPr/>
        </p:nvSpPr>
        <p:spPr>
          <a:xfrm>
            <a:off x="3162659" y="3958613"/>
            <a:ext cx="2962698" cy="1105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365F91"/>
                </a:solidFill>
                <a:ea typeface="Calibri"/>
                <a:cs typeface="Times New Roman"/>
              </a:rPr>
              <a:t>5 ateliers d’activité physique adaptée</a:t>
            </a:r>
            <a:endParaRPr lang="fr-FR" sz="1100" dirty="0" smtClean="0"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76923C"/>
                </a:solidFill>
                <a:ea typeface="Calibri"/>
                <a:cs typeface="Times New Roman"/>
              </a:rPr>
              <a:t>2 ateliers de diététique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chemeClr val="bg1">
                    <a:lumMod val="50000"/>
                  </a:schemeClr>
                </a:solidFill>
                <a:ea typeface="Calibri"/>
                <a:cs typeface="Times New Roman"/>
              </a:rPr>
              <a:t>1 atelier de gestion des émotions</a:t>
            </a:r>
            <a:endParaRPr lang="fr-FR" sz="1100" dirty="0" smtClean="0">
              <a:solidFill>
                <a:schemeClr val="bg1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E36C0A"/>
                </a:solidFill>
                <a:ea typeface="Calibri"/>
                <a:cs typeface="Times New Roman"/>
              </a:rPr>
              <a:t>3 ateliers sur le diabète de type II ou 1 atelier obésité</a:t>
            </a:r>
            <a:endParaRPr lang="fr-FR" sz="1100" dirty="0" smtClean="0"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943634"/>
                </a:solidFill>
                <a:ea typeface="Calibri"/>
                <a:cs typeface="Times New Roman"/>
              </a:rPr>
              <a:t>1 entretien individuel d’écoute active </a:t>
            </a:r>
            <a:r>
              <a:rPr lang="fr-FR" sz="1200" u="none" strike="noStrike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0" y="0"/>
            <a:ext cx="9144000" cy="634082"/>
          </a:xfrm>
          <a:prstGeom prst="rect">
            <a:avLst/>
          </a:prstGeo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sz="3300"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Parcours du programme (sur 1 mois)</a:t>
            </a:r>
          </a:p>
        </p:txBody>
      </p:sp>
      <p:sp>
        <p:nvSpPr>
          <p:cNvPr id="29" name="Accolade fermante 28"/>
          <p:cNvSpPr/>
          <p:nvPr/>
        </p:nvSpPr>
        <p:spPr>
          <a:xfrm rot="5400000">
            <a:off x="4434954" y="2916885"/>
            <a:ext cx="324107" cy="4660706"/>
          </a:xfrm>
          <a:prstGeom prst="rightBrace">
            <a:avLst>
              <a:gd name="adj1" fmla="val 8333"/>
              <a:gd name="adj2" fmla="val 5052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51520" y="3203684"/>
            <a:ext cx="864096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temps : </a:t>
            </a:r>
            <a:r>
              <a:rPr lang="fr-FR" b="1" dirty="0" smtClean="0"/>
              <a:t>Participation aux ateliers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collectifs</a:t>
            </a:r>
            <a:r>
              <a:rPr lang="fr-FR" b="1" dirty="0"/>
              <a:t> </a:t>
            </a:r>
            <a:r>
              <a:rPr lang="fr-FR" b="1" dirty="0" smtClean="0"/>
              <a:t>choisis parmi lesquels :</a:t>
            </a:r>
            <a:endParaRPr lang="fr-FR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234473" y="5616822"/>
            <a:ext cx="86409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4</a:t>
            </a:r>
            <a:r>
              <a:rPr lang="fr-FR" baseline="30000" dirty="0"/>
              <a:t>ème</a:t>
            </a:r>
            <a:r>
              <a:rPr lang="fr-FR" dirty="0"/>
              <a:t> temps : </a:t>
            </a:r>
            <a:r>
              <a:rPr lang="fr-FR" b="1" dirty="0"/>
              <a:t>Bilan individuel final (1h) </a:t>
            </a:r>
            <a:r>
              <a:rPr lang="fr-FR" dirty="0"/>
              <a:t>avec un professionnel de santé pour faire le bilan de votre parcours et vos nouveaux besoins. 7 ateliers optionnels pourront vous être proposés.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 flipH="1">
            <a:off x="4554953" y="5260557"/>
            <a:ext cx="17047" cy="3286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4572000" y="2708920"/>
            <a:ext cx="0" cy="422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15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8" grpId="0" animBg="1"/>
      <p:bldP spid="29" grpId="0" animBg="1"/>
      <p:bldP spid="17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au 22"/>
          <p:cNvGraphicFramePr>
            <a:graphicFrameLocks noGrp="1"/>
          </p:cNvGraphicFramePr>
          <p:nvPr>
            <p:extLst/>
          </p:nvPr>
        </p:nvGraphicFramePr>
        <p:xfrm>
          <a:off x="154542" y="1173991"/>
          <a:ext cx="8836280" cy="447680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67256">
                  <a:extLst>
                    <a:ext uri="{9D8B030D-6E8A-4147-A177-3AD203B41FA5}">
                      <a16:colId xmlns:a16="http://schemas.microsoft.com/office/drawing/2014/main" val="4102334229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14317513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328202583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3941955244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93989635"/>
                    </a:ext>
                  </a:extLst>
                </a:gridCol>
              </a:tblGrid>
              <a:tr h="1871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LUNDI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MARDI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MERCREDI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JEUDI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VENDREDI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231095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28 novembre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10777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900" b="1" spc="-1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400" b="1" spc="-10" dirty="0" smtClean="0">
                        <a:solidFill>
                          <a:srgbClr val="DB6F1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9h</a:t>
                      </a:r>
                      <a:r>
                        <a:rPr lang="fr-FR" sz="800" b="1" spc="-1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– 9h30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Accueil</a:t>
                      </a:r>
                      <a:endParaRPr lang="fr-FR" sz="800" b="1" spc="-1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555576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900" b="1" spc="-1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9h30</a:t>
                      </a: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– 11h</a:t>
                      </a: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8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AB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20555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 décembre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56774"/>
                  </a:ext>
                </a:extLst>
              </a:tr>
              <a:tr h="265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 – 10h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1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400" b="1" spc="-10" baseline="0" dirty="0" smtClean="0">
                        <a:solidFill>
                          <a:srgbClr val="DB6F1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 – 10h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3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747166"/>
                  </a:ext>
                </a:extLst>
              </a:tr>
              <a:tr h="265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10h – 11h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</a:t>
                      </a:r>
                      <a:r>
                        <a:rPr lang="fr-FR" sz="8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fr-FR" sz="800" b="1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400" b="1" spc="-10" baseline="0" dirty="0" smtClean="0">
                        <a:solidFill>
                          <a:srgbClr val="DB6F1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10h – 11h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</a:t>
                      </a:r>
                      <a:r>
                        <a:rPr lang="fr-FR" sz="8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4</a:t>
                      </a:r>
                      <a:endParaRPr lang="fr-FR" sz="800" b="1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97373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164536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 – 10h30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6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642508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22854"/>
                  </a:ext>
                </a:extLst>
              </a:tr>
              <a:tr h="253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900" b="0" spc="-1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fr-FR" sz="9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455073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 – 10h30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7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AB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9h – 10h30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9</a:t>
                      </a: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F1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635933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10h30 – 11h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Réunion finale</a:t>
                      </a:r>
                      <a:endParaRPr lang="fr-FR" sz="800" b="1" spc="-1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10h45 – 12h15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</a:t>
                      </a: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10</a:t>
                      </a: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C82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957211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14h – 15h30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</a:t>
                      </a: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11</a:t>
                      </a: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C82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205695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1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15h45</a:t>
                      </a: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– 17h15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8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Atelier 12</a:t>
                      </a:r>
                      <a:endParaRPr lang="fr-FR" sz="800" b="1" spc="-1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C82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595730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fr-FR" sz="900" dirty="0"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6F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560664"/>
                  </a:ext>
                </a:extLst>
              </a:tr>
              <a:tr h="281505">
                <a:tc gridSpan="5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1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FÊTES DE FIN D’ANNÉE 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18000" marR="18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6704329"/>
                  </a:ext>
                </a:extLst>
              </a:tr>
              <a:tr h="281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000" b="1" spc="-10" baseline="0" dirty="0">
                        <a:solidFill>
                          <a:srgbClr val="DB6F1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000" b="1" spc="-1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800" spc="-10" baseline="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383098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/>
          </p:nvPr>
        </p:nvGraphicFramePr>
        <p:xfrm>
          <a:off x="154541" y="5626487"/>
          <a:ext cx="8836275" cy="88885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67255">
                  <a:extLst>
                    <a:ext uri="{9D8B030D-6E8A-4147-A177-3AD203B41FA5}">
                      <a16:colId xmlns:a16="http://schemas.microsoft.com/office/drawing/2014/main" val="4102334229"/>
                    </a:ext>
                  </a:extLst>
                </a:gridCol>
                <a:gridCol w="1767255">
                  <a:extLst>
                    <a:ext uri="{9D8B030D-6E8A-4147-A177-3AD203B41FA5}">
                      <a16:colId xmlns:a16="http://schemas.microsoft.com/office/drawing/2014/main" val="2083732959"/>
                    </a:ext>
                  </a:extLst>
                </a:gridCol>
                <a:gridCol w="1767255">
                  <a:extLst>
                    <a:ext uri="{9D8B030D-6E8A-4147-A177-3AD203B41FA5}">
                      <a16:colId xmlns:a16="http://schemas.microsoft.com/office/drawing/2014/main" val="329152599"/>
                    </a:ext>
                  </a:extLst>
                </a:gridCol>
                <a:gridCol w="1767255">
                  <a:extLst>
                    <a:ext uri="{9D8B030D-6E8A-4147-A177-3AD203B41FA5}">
                      <a16:colId xmlns:a16="http://schemas.microsoft.com/office/drawing/2014/main" val="458373217"/>
                    </a:ext>
                  </a:extLst>
                </a:gridCol>
                <a:gridCol w="1767255">
                  <a:extLst>
                    <a:ext uri="{9D8B030D-6E8A-4147-A177-3AD203B41FA5}">
                      <a16:colId xmlns:a16="http://schemas.microsoft.com/office/drawing/2014/main" val="1209889626"/>
                    </a:ext>
                  </a:extLst>
                </a:gridCol>
              </a:tblGrid>
              <a:tr h="421801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ACTIVITÉ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PHYSIQUE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DIÉTÉTIQUE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AB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SANTÉ DIABÈTE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C8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SANTÉ OBÉSITÉ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F1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ÉMOTION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86191"/>
                  </a:ext>
                </a:extLst>
              </a:tr>
              <a:tr h="461826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Mélanie FRÈRE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Enseignante APA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A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Elodie </a:t>
                      </a:r>
                      <a:r>
                        <a:rPr lang="fr-FR" sz="900" spc="-10" baseline="0" dirty="0" err="1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Lanciaux</a:t>
                      </a:r>
                      <a:endParaRPr lang="fr-FR" sz="900" spc="-1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Diététicienne Nutritionniste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AB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Dr Jean-Paul POULAIN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Médecin Généraliste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C8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Dr Jean-Paul POULAIN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Médecin Généraliste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F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900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Julie MÉRESSE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8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Psychologue</a:t>
                      </a:r>
                    </a:p>
                  </a:txBody>
                  <a:tcPr marL="15394" marR="15394" marT="15394" marB="15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75091"/>
                  </a:ext>
                </a:extLst>
              </a:tr>
            </a:tbl>
          </a:graphicData>
        </a:graphic>
      </p:graphicFrame>
      <p:pic>
        <p:nvPicPr>
          <p:cNvPr id="25" name="Imag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1" y="350297"/>
            <a:ext cx="2595891" cy="823693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3689051" y="350297"/>
          <a:ext cx="5301765" cy="823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510">
                  <a:extLst>
                    <a:ext uri="{9D8B030D-6E8A-4147-A177-3AD203B41FA5}">
                      <a16:colId xmlns:a16="http://schemas.microsoft.com/office/drawing/2014/main" val="2837572384"/>
                    </a:ext>
                  </a:extLst>
                </a:gridCol>
                <a:gridCol w="1767255">
                  <a:extLst>
                    <a:ext uri="{9D8B030D-6E8A-4147-A177-3AD203B41FA5}">
                      <a16:colId xmlns:a16="http://schemas.microsoft.com/office/drawing/2014/main" val="3313555060"/>
                    </a:ext>
                  </a:extLst>
                </a:gridCol>
              </a:tblGrid>
              <a:tr h="411846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rgbClr val="DB6F1D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Novembre - Décembre 2024</a:t>
                      </a:r>
                      <a:endParaRPr lang="fr-FR" sz="1500" b="1" dirty="0">
                        <a:solidFill>
                          <a:srgbClr val="DB6F1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8203" marR="78203" marT="39101" marB="39101"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CONTACT</a:t>
                      </a:r>
                      <a:r>
                        <a:rPr lang="fr-FR" sz="12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:</a:t>
                      </a:r>
                    </a:p>
                    <a:p>
                      <a:pPr algn="ctr"/>
                      <a:endParaRPr lang="fr-FR" sz="900" b="1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lvl="0" indent="0" algn="ctr">
                        <a:lnSpc>
                          <a:spcPts val="1100"/>
                        </a:lnSpc>
                        <a:buClr>
                          <a:srgbClr val="B9D020"/>
                        </a:buClr>
                        <a:buFontTx/>
                        <a:buNone/>
                      </a:pPr>
                      <a:r>
                        <a:rPr lang="fr-FR" sz="8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03 27 97 97 97</a:t>
                      </a:r>
                    </a:p>
                    <a:p>
                      <a:pPr marL="0" lvl="0" indent="0" algn="ctr">
                        <a:lnSpc>
                          <a:spcPts val="1100"/>
                        </a:lnSpc>
                        <a:buClr>
                          <a:srgbClr val="B9D020"/>
                        </a:buClr>
                        <a:buFontTx/>
                        <a:buNone/>
                      </a:pPr>
                      <a:r>
                        <a:rPr lang="fr-FR" sz="800" i="1" spc="-1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secretariat@santedouaisis.fr</a:t>
                      </a:r>
                    </a:p>
                  </a:txBody>
                  <a:tcPr marL="78203" marR="78203" marT="39101" marB="39101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AB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45400"/>
                  </a:ext>
                </a:extLst>
              </a:tr>
              <a:tr h="411846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MODULES DE BASE</a:t>
                      </a:r>
                      <a:endParaRPr lang="fr-FR" sz="15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8203" marR="78203" marT="39101" marB="39101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F1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F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678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fr-FR" sz="2800" b="1" dirty="0">
                <a:solidFill>
                  <a:schemeClr val="lt1"/>
                </a:solidFill>
                <a:latin typeface="Century Gothic" panose="020B0502020202020204" pitchFamily="34" charset="0"/>
                <a:ea typeface="+mn-ea"/>
                <a:cs typeface="+mn-cs"/>
              </a:rPr>
              <a:t>Descriptif des ateliers collectifs « Modules de Base »</a:t>
            </a:r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927100" y="3386138"/>
            <a:ext cx="9523413" cy="469741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107504" y="667306"/>
          <a:ext cx="8928992" cy="5425430"/>
        </p:xfrm>
        <a:graphic>
          <a:graphicData uri="http://schemas.openxmlformats.org/drawingml/2006/table">
            <a:tbl>
              <a:tblPr/>
              <a:tblGrid>
                <a:gridCol w="800310">
                  <a:extLst>
                    <a:ext uri="{9D8B030D-6E8A-4147-A177-3AD203B41FA5}">
                      <a16:colId xmlns:a16="http://schemas.microsoft.com/office/drawing/2014/main" val="500839184"/>
                    </a:ext>
                  </a:extLst>
                </a:gridCol>
                <a:gridCol w="1223236">
                  <a:extLst>
                    <a:ext uri="{9D8B030D-6E8A-4147-A177-3AD203B41FA5}">
                      <a16:colId xmlns:a16="http://schemas.microsoft.com/office/drawing/2014/main" val="2517130568"/>
                    </a:ext>
                  </a:extLst>
                </a:gridCol>
                <a:gridCol w="4926362">
                  <a:extLst>
                    <a:ext uri="{9D8B030D-6E8A-4147-A177-3AD203B41FA5}">
                      <a16:colId xmlns:a16="http://schemas.microsoft.com/office/drawing/2014/main" val="1455821860"/>
                    </a:ext>
                  </a:extLst>
                </a:gridCol>
                <a:gridCol w="522077">
                  <a:extLst>
                    <a:ext uri="{9D8B030D-6E8A-4147-A177-3AD203B41FA5}">
                      <a16:colId xmlns:a16="http://schemas.microsoft.com/office/drawing/2014/main" val="2085462641"/>
                    </a:ext>
                  </a:extLst>
                </a:gridCol>
                <a:gridCol w="1457007">
                  <a:extLst>
                    <a:ext uri="{9D8B030D-6E8A-4147-A177-3AD203B41FA5}">
                      <a16:colId xmlns:a16="http://schemas.microsoft.com/office/drawing/2014/main" val="834195449"/>
                    </a:ext>
                  </a:extLst>
                </a:gridCol>
              </a:tblGrid>
              <a:tr h="38543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THEMES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SEANCES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DUREE</a:t>
                      </a:r>
                      <a:endParaRPr lang="fr-FR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INTERVENANTS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600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Atelier n°1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ACTIVITE PHYSIQUE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Déconstruire les idées reçues sur l’activité physique et connaître les recommandations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1H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2628000" algn="l"/>
                        </a:tabLs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Mélanie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FRERE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Enseignante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en Activité Physique Adaptée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3870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Atelier n°2</a:t>
                      </a:r>
                      <a:endParaRPr lang="fr-FR" sz="9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ACTIVITE PHYSIQUE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Présenter les bienfaits de l’activité physique pour la santé de manière générale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1H</a:t>
                      </a:r>
                      <a:endParaRPr lang="fr-FR" sz="9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4168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Atelier n°3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ACTIVITE PHYSIQUE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Être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autonome dans ses activités physiques quotidiennes : Explication et mise en pratique de l’échauffement, du renforcement musculaire et des étirements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15918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Atelier n°4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ACTIVITE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PHYSIQUE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Savoir pratiquer les activités physiques de la vie quotidienne en toute sécurité, (gestes et postures) et apprendre à gérer son effort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855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Atelier n°5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ACTIVITE PHYSIQUE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Séance individuelle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pour (</a:t>
                      </a:r>
                      <a:r>
                        <a:rPr lang="fr-FR" sz="1200" kern="14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)découvrir des activités physiques et construire un projet d’activité physique (orientation possible)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1H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8333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n°6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EMOTION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Savoir pourquoi je mange. Faire le lien entre l’alimentation et la gestion des émotions. Comprendre les régimes restrictifs.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Julie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MERESSE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Psychologue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5642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n°7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DIETETIQUE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Etre à l’écoute de ses sensations alimentaires : reconnaître et stimuler les différentes sensations alimentaires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; les différencier des envies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Célina DELEMARRE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Pauline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NOSALIK</a:t>
                      </a:r>
                      <a:endParaRPr lang="fr-FR" sz="1000" b="1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Diététiciennes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841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n°8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DIETETIQUE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Définir ce qu’est une alimentation équilibrée, appréhender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les choix alimentaires et les comportements alimentaires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21895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n°9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SANTE OBESITE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Savoir ce qu’est l’obésité,</a:t>
                      </a:r>
                      <a:r>
                        <a:rPr lang="fr-FR" sz="1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ses possibles complications, comment la prendre en charge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1H30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Dr. POULAIN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Médecin Généraliste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94499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ECOUTE ACTIVE</a:t>
                      </a:r>
                      <a:endParaRPr lang="fr-FR" sz="9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Si </a:t>
                      </a: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besoin après la réalisation des ateliers </a:t>
                      </a: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et en accord avec </a:t>
                      </a: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l’équipe,  proposition d’un entretien </a:t>
                      </a: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individuel </a:t>
                      </a: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pour approfondir une thématique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1H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Professionnel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de l’ETP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51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66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fr-FR" sz="2800" b="1" dirty="0">
                <a:solidFill>
                  <a:schemeClr val="lt1"/>
                </a:solidFill>
                <a:latin typeface="Century Gothic" panose="020B0502020202020204" pitchFamily="34" charset="0"/>
                <a:ea typeface="+mn-ea"/>
                <a:cs typeface="+mn-cs"/>
              </a:rPr>
              <a:t>Descriptif des ateliers collectifs « Modules de Base »</a:t>
            </a:r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927100" y="3386138"/>
            <a:ext cx="9523413" cy="469741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653517"/>
              </p:ext>
            </p:extLst>
          </p:nvPr>
        </p:nvGraphicFramePr>
        <p:xfrm>
          <a:off x="107504" y="667306"/>
          <a:ext cx="8928992" cy="5713966"/>
        </p:xfrm>
        <a:graphic>
          <a:graphicData uri="http://schemas.openxmlformats.org/drawingml/2006/table">
            <a:tbl>
              <a:tblPr/>
              <a:tblGrid>
                <a:gridCol w="800310">
                  <a:extLst>
                    <a:ext uri="{9D8B030D-6E8A-4147-A177-3AD203B41FA5}">
                      <a16:colId xmlns:a16="http://schemas.microsoft.com/office/drawing/2014/main" val="500839184"/>
                    </a:ext>
                  </a:extLst>
                </a:gridCol>
                <a:gridCol w="1503946">
                  <a:extLst>
                    <a:ext uri="{9D8B030D-6E8A-4147-A177-3AD203B41FA5}">
                      <a16:colId xmlns:a16="http://schemas.microsoft.com/office/drawing/2014/main" val="2517130568"/>
                    </a:ext>
                  </a:extLst>
                </a:gridCol>
                <a:gridCol w="4645652">
                  <a:extLst>
                    <a:ext uri="{9D8B030D-6E8A-4147-A177-3AD203B41FA5}">
                      <a16:colId xmlns:a16="http://schemas.microsoft.com/office/drawing/2014/main" val="1455821860"/>
                    </a:ext>
                  </a:extLst>
                </a:gridCol>
                <a:gridCol w="522077">
                  <a:extLst>
                    <a:ext uri="{9D8B030D-6E8A-4147-A177-3AD203B41FA5}">
                      <a16:colId xmlns:a16="http://schemas.microsoft.com/office/drawing/2014/main" val="2085462641"/>
                    </a:ext>
                  </a:extLst>
                </a:gridCol>
                <a:gridCol w="1457007">
                  <a:extLst>
                    <a:ext uri="{9D8B030D-6E8A-4147-A177-3AD203B41FA5}">
                      <a16:colId xmlns:a16="http://schemas.microsoft.com/office/drawing/2014/main" val="834195449"/>
                    </a:ext>
                  </a:extLst>
                </a:gridCol>
              </a:tblGrid>
              <a:tr h="38543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THEMES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SEANCES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DUREE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INTERVENANTS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600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n°1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ACTIVITE PHYSIQUE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Déconstruire les idées reçues sur l’activité physique et connaître les recommandations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2628000" algn="l"/>
                        </a:tabLs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Mélanie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FRERE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2628000" algn="l"/>
                        </a:tabLst>
                      </a:pP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2628000" algn="l"/>
                        </a:tabLst>
                      </a:pP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Blandine GRAS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Enseignante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 Activité Physique Adaptée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3870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n°2</a:t>
                      </a:r>
                      <a:endParaRPr lang="fr-FR" sz="10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ACTIVITE PHYSIQUE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Présenter les bienfaits de l’activité physique pour la santé de manière générale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4168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n°3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ACTIVITE PHYSIQUE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Être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autonome dans ses activités physiques quotidiennes : Explication et mise en pratique de l’échauffement, du renforcement musculaire et des étirements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15918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n°4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ACTIVITE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PHYSIQUE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Savoir pratiquer les activités physiques de la vie quotidienne en toute sécurité, (gestes et postures) et apprendre à gérer son effort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855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n°5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ACTIVITE PHYSIQUE</a:t>
                      </a:r>
                      <a:endParaRPr lang="fr-FR" sz="1000" kern="14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Séance individuelle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pour (</a:t>
                      </a:r>
                      <a:r>
                        <a:rPr lang="fr-FR" sz="1000" kern="14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)découvrir des activités physiques et construire un projet d’activité physique (orientation possible)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59" marR="59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8333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n°6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EMOTION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Savoir pourquoi je mange. Faire le lien entre l’alimentation et la gestion des émotions. Comprendre les régimes restrictifs.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Julie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MERESSE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Psychologue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5642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n°7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DIETETIQUE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Etre à l’écoute de ses sensations alimentaires : reconnaître et stimuler les différentes sensations alimentaires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les différencier des envies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Elodie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LANCIAUX</a:t>
                      </a:r>
                      <a:endParaRPr lang="fr-FR" sz="1000" b="1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Diététicienne Nutritionniste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841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n°8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DIETETIQUE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Définir ce qu’est une alimentation équilibrée, appréhender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les choix alimentaires et les comportements alimentaires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218958"/>
                  </a:ext>
                </a:extLst>
              </a:tr>
              <a:tr h="2164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n°10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SANTE DIABETE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 de fonctionnement du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diabète</a:t>
                      </a:r>
                      <a:endParaRPr lang="fr-FR" sz="1000" kern="140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POULAIN</a:t>
                      </a: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Médecin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Généraliste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9449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n°11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SANTE DIABETE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Vivre avec le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diabète</a:t>
                      </a:r>
                      <a:endParaRPr lang="fr-FR" sz="1000" kern="140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7933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 </a:t>
                      </a:r>
                      <a:r>
                        <a:rPr lang="fr-FR" sz="10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n°12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SANTE DIABETE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Diabète et soins des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pieds</a:t>
                      </a:r>
                      <a:endParaRPr lang="fr-FR" sz="1000" kern="140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513520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ECOUTE ACTIVE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besoin après la réalisation des ateliers </a:t>
                      </a: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 en accord avec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l’équipe, proposition d’un entretien </a:t>
                      </a: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individuel avec un professionnel de </a:t>
                      </a:r>
                      <a:r>
                        <a:rPr lang="fr-FR" sz="1000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santé pour approfondir une thématique</a:t>
                      </a:r>
                      <a:endParaRPr lang="fr-FR" sz="1000" kern="14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1H</a:t>
                      </a: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Professionnel </a:t>
                      </a:r>
                      <a:r>
                        <a:rPr lang="fr-FR" sz="1000" b="1" kern="14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 l’ETP</a:t>
                      </a:r>
                      <a:endParaRPr lang="fr-FR" sz="1000" b="1" kern="14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259" marR="592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15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86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ccolade fermante 8"/>
          <p:cNvSpPr/>
          <p:nvPr/>
        </p:nvSpPr>
        <p:spPr>
          <a:xfrm rot="16200000" flipV="1">
            <a:off x="4399494" y="1548115"/>
            <a:ext cx="324107" cy="4589789"/>
          </a:xfrm>
          <a:prstGeom prst="rightBrace">
            <a:avLst>
              <a:gd name="adj1" fmla="val 8333"/>
              <a:gd name="adj2" fmla="val 5052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51520" y="764704"/>
            <a:ext cx="8640960" cy="8925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 </a:t>
            </a:r>
            <a:r>
              <a:rPr lang="fr-FR" dirty="0"/>
              <a:t>temps </a:t>
            </a:r>
            <a:r>
              <a:rPr lang="fr-FR" dirty="0" smtClean="0"/>
              <a:t>au secrétariat : </a:t>
            </a:r>
            <a:r>
              <a:rPr lang="fr-FR" dirty="0"/>
              <a:t>Présentation du programme pour </a:t>
            </a:r>
            <a:r>
              <a:rPr lang="fr-FR" b="1" dirty="0"/>
              <a:t>valider votre engagement</a:t>
            </a:r>
            <a:r>
              <a:rPr lang="fr-FR" dirty="0"/>
              <a:t> </a:t>
            </a:r>
            <a:r>
              <a:rPr lang="fr-FR" b="1" dirty="0"/>
              <a:t>et votre disponibilité pour le mois suivant votre bilan initial</a:t>
            </a:r>
          </a:p>
          <a:p>
            <a:r>
              <a:rPr lang="fr-FR" sz="1600" b="1" dirty="0"/>
              <a:t>Exemple : votre rendez-vous a lieu le 07/05, vous démarrerez le programme pour juin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34473" y="1990581"/>
            <a:ext cx="86409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temps : </a:t>
            </a:r>
            <a:r>
              <a:rPr lang="fr-FR" b="1" dirty="0" smtClean="0"/>
              <a:t>Bilan </a:t>
            </a:r>
            <a:r>
              <a:rPr lang="fr-FR" b="1" dirty="0"/>
              <a:t>initial individuel (</a:t>
            </a:r>
            <a:r>
              <a:rPr lang="fr-FR" b="1" dirty="0" smtClean="0"/>
              <a:t>1h) </a:t>
            </a:r>
            <a:r>
              <a:rPr lang="fr-FR" dirty="0" smtClean="0"/>
              <a:t>avec </a:t>
            </a:r>
            <a:r>
              <a:rPr lang="fr-FR" dirty="0"/>
              <a:t>la diététicienne pour </a:t>
            </a:r>
            <a:r>
              <a:rPr lang="fr-FR" dirty="0" smtClean="0"/>
              <a:t>comprendre </a:t>
            </a:r>
            <a:r>
              <a:rPr lang="fr-FR" dirty="0"/>
              <a:t>vos </a:t>
            </a:r>
            <a:r>
              <a:rPr lang="fr-FR" dirty="0" smtClean="0"/>
              <a:t>besoins, vos objectifs </a:t>
            </a:r>
            <a:r>
              <a:rPr lang="fr-FR" dirty="0"/>
              <a:t>et personnaliser votre calendrier selon les ateliers choisis.</a:t>
            </a:r>
            <a:endParaRPr lang="fr-FR" dirty="0" smtClean="0"/>
          </a:p>
        </p:txBody>
      </p:sp>
      <p:cxnSp>
        <p:nvCxnSpPr>
          <p:cNvPr id="14" name="Connecteur droit avec flèche 13"/>
          <p:cNvCxnSpPr>
            <a:stCxn id="11" idx="2"/>
          </p:cNvCxnSpPr>
          <p:nvPr/>
        </p:nvCxnSpPr>
        <p:spPr>
          <a:xfrm>
            <a:off x="4572000" y="1657256"/>
            <a:ext cx="0" cy="259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Zone de texte 2"/>
          <p:cNvSpPr txBox="1"/>
          <p:nvPr/>
        </p:nvSpPr>
        <p:spPr>
          <a:xfrm>
            <a:off x="3162659" y="3958613"/>
            <a:ext cx="2962698" cy="1105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365F91"/>
                </a:solidFill>
                <a:ea typeface="Calibri"/>
                <a:cs typeface="Times New Roman"/>
              </a:rPr>
              <a:t>5 ateliers d’activité physique adaptée</a:t>
            </a:r>
            <a:endParaRPr lang="fr-FR" sz="1100" dirty="0" smtClean="0"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76923C"/>
                </a:solidFill>
                <a:ea typeface="Calibri"/>
                <a:cs typeface="Times New Roman"/>
              </a:rPr>
              <a:t>2 ateliers de diététique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chemeClr val="bg1">
                    <a:lumMod val="50000"/>
                  </a:schemeClr>
                </a:solidFill>
                <a:ea typeface="Calibri"/>
                <a:cs typeface="Times New Roman"/>
              </a:rPr>
              <a:t>1 atelier de gestion des émotions</a:t>
            </a:r>
            <a:endParaRPr lang="fr-FR" sz="1100" dirty="0" smtClean="0">
              <a:solidFill>
                <a:schemeClr val="bg1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E36C0A"/>
                </a:solidFill>
                <a:ea typeface="Calibri"/>
                <a:cs typeface="Times New Roman"/>
              </a:rPr>
              <a:t>3 ateliers sur le diabète de type II ou 1 atelier obésité</a:t>
            </a:r>
            <a:endParaRPr lang="fr-FR" sz="1100" dirty="0" smtClean="0">
              <a:ea typeface="Calibri"/>
              <a:cs typeface="Times New Roman"/>
            </a:endParaRP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fr-FR" sz="1200" b="1" dirty="0" smtClean="0">
                <a:solidFill>
                  <a:srgbClr val="943634"/>
                </a:solidFill>
                <a:ea typeface="Calibri"/>
                <a:cs typeface="Times New Roman"/>
              </a:rPr>
              <a:t>1 entretien individuel d’écoute active </a:t>
            </a:r>
            <a:r>
              <a:rPr lang="fr-FR" sz="1200" u="none" strike="noStrike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0" y="0"/>
            <a:ext cx="9144000" cy="634082"/>
          </a:xfrm>
          <a:prstGeom prst="rect">
            <a:avLst/>
          </a:prstGeo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sz="3300"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Parcours du programme (sur 1 mois)</a:t>
            </a:r>
          </a:p>
        </p:txBody>
      </p:sp>
      <p:sp>
        <p:nvSpPr>
          <p:cNvPr id="29" name="Accolade fermante 28"/>
          <p:cNvSpPr/>
          <p:nvPr/>
        </p:nvSpPr>
        <p:spPr>
          <a:xfrm rot="5400000">
            <a:off x="4434954" y="2916885"/>
            <a:ext cx="324107" cy="4660706"/>
          </a:xfrm>
          <a:prstGeom prst="rightBrace">
            <a:avLst>
              <a:gd name="adj1" fmla="val 8333"/>
              <a:gd name="adj2" fmla="val 5052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51520" y="3203684"/>
            <a:ext cx="864096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temps : </a:t>
            </a:r>
            <a:r>
              <a:rPr lang="fr-FR" b="1" dirty="0" smtClean="0"/>
              <a:t>Participation aux ateliers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collectifs</a:t>
            </a:r>
            <a:r>
              <a:rPr lang="fr-FR" b="1" dirty="0"/>
              <a:t> </a:t>
            </a:r>
            <a:r>
              <a:rPr lang="fr-FR" b="1" dirty="0" smtClean="0"/>
              <a:t>choisis parmi lesquels :</a:t>
            </a:r>
            <a:endParaRPr lang="fr-FR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234473" y="5616822"/>
            <a:ext cx="86409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4</a:t>
            </a:r>
            <a:r>
              <a:rPr lang="fr-FR" baseline="30000" dirty="0"/>
              <a:t>ème</a:t>
            </a:r>
            <a:r>
              <a:rPr lang="fr-FR" dirty="0"/>
              <a:t> temps : </a:t>
            </a:r>
            <a:r>
              <a:rPr lang="fr-FR" b="1" dirty="0"/>
              <a:t>Bilan individuel final (1h) </a:t>
            </a:r>
            <a:r>
              <a:rPr lang="fr-FR" dirty="0"/>
              <a:t>avec un professionnel de santé pour faire le bilan de votre parcours et vos nouveaux besoins. 7 ateliers optionnels pourront vous être proposés.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 flipH="1">
            <a:off x="4554953" y="5260557"/>
            <a:ext cx="17047" cy="3286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4572000" y="2708920"/>
            <a:ext cx="0" cy="422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834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8" grpId="0" animBg="1"/>
      <p:bldP spid="29" grpId="0" animBg="1"/>
      <p:bldP spid="1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sz="2800" b="1" dirty="0">
                <a:solidFill>
                  <a:schemeClr val="lt1"/>
                </a:solidFill>
                <a:latin typeface="Century Gothic" panose="020B0502020202020204" pitchFamily="34" charset="0"/>
                <a:ea typeface="+mn-ea"/>
                <a:cs typeface="+mn-cs"/>
              </a:rPr>
              <a:t>Descriptif des ateliers collectifs « Modules Optionnels »</a:t>
            </a:r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927100" y="3386138"/>
            <a:ext cx="9523413" cy="469741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2298"/>
              </p:ext>
            </p:extLst>
          </p:nvPr>
        </p:nvGraphicFramePr>
        <p:xfrm>
          <a:off x="107505" y="980728"/>
          <a:ext cx="8928991" cy="4619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0294">
                  <a:extLst>
                    <a:ext uri="{9D8B030D-6E8A-4147-A177-3AD203B41FA5}">
                      <a16:colId xmlns:a16="http://schemas.microsoft.com/office/drawing/2014/main" val="2627170360"/>
                    </a:ext>
                  </a:extLst>
                </a:gridCol>
                <a:gridCol w="669674">
                  <a:extLst>
                    <a:ext uri="{9D8B030D-6E8A-4147-A177-3AD203B41FA5}">
                      <a16:colId xmlns:a16="http://schemas.microsoft.com/office/drawing/2014/main" val="342042264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169525351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Séance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Durée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Intervenant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849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Cuisiner avec un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petit budget : établir des menus,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connaître les différents lieux d’approvisionnement, choisir les aliments en lien avec son budget, limiter le gaspillage alimentaire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Elodie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Lanciaux</a:t>
                      </a:r>
                      <a:endParaRPr lang="fr-FR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Diététicienne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Nutritionniste</a:t>
                      </a:r>
                      <a:endParaRPr lang="fr-FR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6819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Découvrir de nouvelles saveurs et de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nouveaux m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odes de cuisson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56594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Atelier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cuisine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6245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Savoir lire une étiquette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alimentaire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Elodie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Lanciaux</a:t>
                      </a:r>
                      <a:endParaRPr lang="fr-FR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Diététicienne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Nutritionniste</a:t>
                      </a:r>
                      <a:endParaRPr lang="fr-FR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3814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Connaître les différences en glucides dans les aliments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quel aliment favoriser pour leur intérêt nutritionnel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300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Croyances alimentaires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2385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Apprendre à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déguster en pleine conscience : l’importance de créer un environnement favorable aux repas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D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1h30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Julie MERESSE,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psychologue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754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46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634082"/>
          </a:xfrm>
          <a:prstGeom prst="rect">
            <a:avLst/>
          </a:prstGeom>
          <a:solidFill>
            <a:srgbClr val="8B15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fr-FR"/>
            </a:defPPr>
            <a:lvl1pPr algn="ctr">
              <a:spcBef>
                <a:spcPct val="0"/>
              </a:spcBef>
              <a:buNone/>
              <a:defRPr sz="2800"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ENGAGEMENT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2708920"/>
            <a:ext cx="473206" cy="64633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323528" y="764704"/>
            <a:ext cx="8640960" cy="36933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Prêt à commencer votre voyage vers une </a:t>
            </a:r>
            <a:r>
              <a:rPr lang="fr-FR" b="1" dirty="0" smtClean="0"/>
              <a:t>meilleure qualité de vie ? </a:t>
            </a:r>
            <a:r>
              <a:rPr lang="fr-FR" dirty="0" smtClean="0"/>
              <a:t>Si </a:t>
            </a:r>
            <a:r>
              <a:rPr lang="fr-FR" dirty="0"/>
              <a:t>vous êtes </a:t>
            </a:r>
            <a:r>
              <a:rPr lang="fr-FR" dirty="0" smtClean="0"/>
              <a:t>motivé(e) et certain(e</a:t>
            </a:r>
            <a:r>
              <a:rPr lang="fr-FR" dirty="0"/>
              <a:t>) d'être </a:t>
            </a:r>
            <a:r>
              <a:rPr lang="fr-FR" dirty="0" smtClean="0"/>
              <a:t>disponible, </a:t>
            </a:r>
            <a:r>
              <a:rPr lang="fr-FR" dirty="0"/>
              <a:t>nous vous encourageons à prendre rendez-vous </a:t>
            </a:r>
            <a:r>
              <a:rPr lang="fr-FR" dirty="0" smtClean="0"/>
              <a:t>pour </a:t>
            </a:r>
            <a:r>
              <a:rPr lang="fr-FR" dirty="0"/>
              <a:t>votre bilan initial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b="1" dirty="0" smtClean="0"/>
              <a:t>Combien cela va me coûter ? </a:t>
            </a:r>
            <a:r>
              <a:rPr lang="fr-FR" b="1" dirty="0"/>
              <a:t>Ce programme est gratuit. </a:t>
            </a:r>
            <a:r>
              <a:rPr lang="fr-FR" dirty="0"/>
              <a:t>Le coût est en moyenne de 400€ mais celui-ci est pris en charge par l’ARS. Vous </a:t>
            </a:r>
            <a:r>
              <a:rPr lang="fr-FR" dirty="0" smtClean="0"/>
              <a:t>n’avez donc pas de reste à charge. </a:t>
            </a:r>
          </a:p>
          <a:p>
            <a:r>
              <a:rPr lang="fr-FR" dirty="0" smtClean="0"/>
              <a:t>Des justificatifs vous seront demandés en cas d’absence afin de ne pas mettre en péril le financement du programme et que celui-ci puisse perdurer le plus longtemps possible.</a:t>
            </a:r>
          </a:p>
          <a:p>
            <a:endParaRPr lang="fr-FR" dirty="0"/>
          </a:p>
          <a:p>
            <a:r>
              <a:rPr lang="fr-FR" b="1" dirty="0"/>
              <a:t>Comment prendre rendez-vous ?</a:t>
            </a:r>
          </a:p>
          <a:p>
            <a:r>
              <a:rPr lang="fr-FR" dirty="0"/>
              <a:t>C'est simple ! Contactez notre équipe dès aujourd'hui pour planifier votre bilan initial. </a:t>
            </a:r>
            <a:endParaRPr lang="fr-FR" dirty="0" smtClean="0"/>
          </a:p>
          <a:p>
            <a:endParaRPr lang="fr-FR" b="1" dirty="0"/>
          </a:p>
          <a:p>
            <a:pPr algn="ctr"/>
            <a:r>
              <a:rPr lang="fr-FR" b="1" dirty="0" smtClean="0"/>
              <a:t>Nous vous remercions de commencer </a:t>
            </a:r>
            <a:r>
              <a:rPr lang="fr-FR" b="1" dirty="0"/>
              <a:t>à investir dans votre avenir.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458112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Contactez le secrétariat au 03 27 97 97 97</a:t>
            </a:r>
          </a:p>
          <a:p>
            <a:pPr algn="ctr"/>
            <a:r>
              <a:rPr lang="fr-FR" sz="2400" b="1" dirty="0" smtClean="0"/>
              <a:t>Du lundi au vendredi</a:t>
            </a:r>
          </a:p>
          <a:p>
            <a:pPr algn="ctr"/>
            <a:r>
              <a:rPr lang="fr-FR" sz="2400" b="1" dirty="0" smtClean="0"/>
              <a:t>De 8h30 à 12h30 et de 13h30 à 17h30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791276" y="5818038"/>
            <a:ext cx="617321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Si vous avez besoin de plus de renseignements, n’hésitez pas à nous contacter. </a:t>
            </a:r>
            <a:r>
              <a:rPr lang="fr-FR" b="1" dirty="0">
                <a:solidFill>
                  <a:schemeClr val="tx1"/>
                </a:solidFill>
              </a:rPr>
              <a:t>Nous sommes là pour vous accompagner à chaque étape de votre </a:t>
            </a:r>
            <a:r>
              <a:rPr lang="fr-FR" b="1" dirty="0" smtClean="0">
                <a:solidFill>
                  <a:schemeClr val="tx1"/>
                </a:solidFill>
              </a:rPr>
              <a:t>parcours.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36" y="6179167"/>
            <a:ext cx="1027588" cy="55038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262570"/>
            <a:ext cx="814022" cy="49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0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CB2F3AAE949846A810A85FAF6A9CE2" ma:contentTypeVersion="15" ma:contentTypeDescription="Crée un document." ma:contentTypeScope="" ma:versionID="024a5aef0823663dd66b2472c5b6dd7a">
  <xsd:schema xmlns:xsd="http://www.w3.org/2001/XMLSchema" xmlns:xs="http://www.w3.org/2001/XMLSchema" xmlns:p="http://schemas.microsoft.com/office/2006/metadata/properties" xmlns:ns2="85801262-07ab-4f4d-ac97-0b657fb3f8d1" xmlns:ns3="cfd20cae-af7f-4795-8a45-f066b014e320" targetNamespace="http://schemas.microsoft.com/office/2006/metadata/properties" ma:root="true" ma:fieldsID="aa4b5c28e9cde72af8c9ff2629132520" ns2:_="" ns3:_="">
    <xsd:import namespace="85801262-07ab-4f4d-ac97-0b657fb3f8d1"/>
    <xsd:import namespace="cfd20cae-af7f-4795-8a45-f066b014e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801262-07ab-4f4d-ac97-0b657fb3f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f83d964d-f0c4-4234-8754-030cbb8ce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20cae-af7f-4795-8a45-f066b014e32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65f2740-d03a-478d-b823-d63c3b1ad287}" ma:internalName="TaxCatchAll" ma:showField="CatchAllData" ma:web="cfd20cae-af7f-4795-8a45-f066b014e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fd20cae-af7f-4795-8a45-f066b014e320">
      <UserInfo>
        <DisplayName/>
        <AccountId xsi:nil="true"/>
        <AccountType/>
      </UserInfo>
    </SharedWithUsers>
    <TaxCatchAll xmlns="cfd20cae-af7f-4795-8a45-f066b014e320" xsi:nil="true"/>
    <lcf76f155ced4ddcb4097134ff3c332f xmlns="85801262-07ab-4f4d-ac97-0b657fb3f8d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E47265-03C0-45EF-9B2C-98F184ADD7F2}"/>
</file>

<file path=customXml/itemProps2.xml><?xml version="1.0" encoding="utf-8"?>
<ds:datastoreItem xmlns:ds="http://schemas.openxmlformats.org/officeDocument/2006/customXml" ds:itemID="{5699E7AA-BB8E-4B24-A053-5C90F0C122D0}"/>
</file>

<file path=customXml/itemProps3.xml><?xml version="1.0" encoding="utf-8"?>
<ds:datastoreItem xmlns:ds="http://schemas.openxmlformats.org/officeDocument/2006/customXml" ds:itemID="{E64505DA-713D-404E-9F45-8DA9D4A1F9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</TotalTime>
  <Words>1321</Words>
  <Application>Microsoft Office PowerPoint</Application>
  <PresentationFormat>Affichage à l'écran (4:3)</PresentationFormat>
  <Paragraphs>276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Verdana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Descriptif des ateliers collectifs « Modules de Base »</vt:lpstr>
      <vt:lpstr>Descriptif des ateliers collectifs « Modules de Base »</vt:lpstr>
      <vt:lpstr>Présentation PowerPoint</vt:lpstr>
      <vt:lpstr>Descriptif des ateliers collectifs « Modules Optionnels »</vt:lpstr>
      <vt:lpstr>Présentation PowerPoint</vt:lpstr>
    </vt:vector>
  </TitlesOfParts>
  <Company>PSD-ASSO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ganselin</dc:creator>
  <cp:lastModifiedBy>Elodie LANCIAUX</cp:lastModifiedBy>
  <cp:revision>225</cp:revision>
  <cp:lastPrinted>2024-11-12T12:26:19Z</cp:lastPrinted>
  <dcterms:created xsi:type="dcterms:W3CDTF">2015-01-14T11:34:04Z</dcterms:created>
  <dcterms:modified xsi:type="dcterms:W3CDTF">2024-11-19T11:12:51Z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123500</vt:r8>
  </property>
  <property fmtid="{D5CDD505-2E9C-101B-9397-08002B2CF9AE}" pid="3" name="ContentTypeId">
    <vt:lpwstr>0x010100B6CB2F3AAE949846A810A85FAF6A9CE2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